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2" r:id="rId1"/>
  </p:sldMasterIdLst>
  <p:notesMasterIdLst>
    <p:notesMasterId r:id="rId12"/>
  </p:notesMasterIdLst>
  <p:sldIdLst>
    <p:sldId id="256" r:id="rId2"/>
    <p:sldId id="405" r:id="rId3"/>
    <p:sldId id="380" r:id="rId4"/>
    <p:sldId id="406" r:id="rId5"/>
    <p:sldId id="388" r:id="rId6"/>
    <p:sldId id="387" r:id="rId7"/>
    <p:sldId id="404" r:id="rId8"/>
    <p:sldId id="390" r:id="rId9"/>
    <p:sldId id="40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61"/>
    <p:restoredTop sz="94650"/>
  </p:normalViewPr>
  <p:slideViewPr>
    <p:cSldViewPr snapToGrid="0" snapToObjects="1">
      <p:cViewPr varScale="1">
        <p:scale>
          <a:sx n="100" d="100"/>
          <a:sy n="100" d="100"/>
        </p:scale>
        <p:origin x="17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8CD71-4833-D241-9C24-E07BA428460D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7FFE4-573E-044B-86F2-A86FD38E6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7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563880"/>
            <a:ext cx="8240108" cy="568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2" y="3936453"/>
            <a:ext cx="7989752" cy="1033133"/>
          </a:xfrm>
          <a:ln>
            <a:noFill/>
          </a:ln>
          <a:effectLst/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5175772"/>
            <a:ext cx="7989752" cy="590321"/>
          </a:xfrm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59974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Copyright 2023, </a:t>
            </a:r>
            <a:r>
              <a:rPr lang="en-US" dirty="0" err="1"/>
              <a:t>FLLTutorials.com</a:t>
            </a:r>
            <a:r>
              <a:rPr lang="en-US" dirty="0"/>
              <a:t>. Last Edit 5/29/2023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45051-E032-1249-AC8B-C5EB1B15FB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" y="563880"/>
            <a:ext cx="8488680" cy="29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9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79D13779-5798-B245-84AD-3CD6F952C4B5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5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C1CD0A9-8D98-6E4F-89AE-E0059DDEC94C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30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8181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96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4353215"/>
          </a:xfrm>
        </p:spPr>
        <p:txBody>
          <a:bodyPr anchor="t"/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8965D5-4E22-4D4C-B0D3-4AEC7008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387916"/>
            <a:ext cx="601010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5AB5AFF-5E76-4041-B3D5-669547C0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392242"/>
            <a:ext cx="770468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6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2362C45-CC3C-1C41-89EF-9E39AB823873}"/>
              </a:ext>
            </a:extLst>
          </p:cNvPr>
          <p:cNvSpPr txBox="1">
            <a:spLocks/>
          </p:cNvSpPr>
          <p:nvPr userDrawn="1"/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Last Edit: </a:t>
            </a:r>
            <a:fld id="{B61BEF0D-F0BB-DE4B-95CE-6DB70DBA9567}" type="datetimeFigureOut">
              <a:rPr lang="en-US" smtClean="0"/>
              <a:pPr/>
              <a:t>5/29/23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9E8FBED-B055-2A4A-8E32-9CB6B48C25B3}"/>
              </a:ext>
            </a:extLst>
          </p:cNvPr>
          <p:cNvSpPr txBox="1">
            <a:spLocks/>
          </p:cNvSpPr>
          <p:nvPr userDrawn="1"/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Copyright 2018, FLL TUTORIALS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884034-3EBB-704E-AFCD-9611BBBEBA37}"/>
              </a:ext>
            </a:extLst>
          </p:cNvPr>
          <p:cNvSpPr txBox="1">
            <a:spLocks/>
          </p:cNvSpPr>
          <p:nvPr userDrawn="1"/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580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7B6FA509-62C6-6149-9382-60AF81E79A2D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19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8868FBAD-3C97-D04A-B123-482F94E6E5FB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8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DEBFC0E4-C2E3-B24B-95E1-83569A5304B4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93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E32B9453-48F0-0F49-8548-178B3FDB74CD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72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7853FB4-2D4E-714F-BEB4-B9F0C66074C1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77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/>
          <a:lstStyle/>
          <a:p>
            <a:fld id="{7DD0EBC9-4427-2741-AA8E-85903623ADD9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649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AE8D72-8133-BD4C-9ABB-B6CCBBAC2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59327" y="639224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Last Edit</a:t>
            </a:r>
            <a:r>
              <a:rPr lang="en-US"/>
              <a:t>: </a:t>
            </a:r>
            <a:fld id="{E9D8DA10-2904-EA4C-9D9E-403EB620A305}" type="datetime1">
              <a:rPr lang="en-US" smtClean="0"/>
              <a:t>5/29/23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B9BFBD-8489-AA40-9E3F-B3F63A8BD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92" y="6387916"/>
            <a:ext cx="487058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709EF-0344-434E-8D31-15D41ADEE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00476" y="6392242"/>
            <a:ext cx="77046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56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www.flltutorial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C8D1-16D7-AC48-8FF7-4AF4CC152D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outreach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1BC93-F90C-8A4F-A719-10187FF93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2" y="5161024"/>
            <a:ext cx="7989752" cy="590321"/>
          </a:xfrm>
          <a:ln>
            <a:noFill/>
          </a:ln>
        </p:spPr>
        <p:txBody>
          <a:bodyPr/>
          <a:lstStyle/>
          <a:p>
            <a:r>
              <a:rPr lang="en-US" dirty="0"/>
              <a:t>Michael </a:t>
            </a:r>
            <a:r>
              <a:rPr lang="en-US" dirty="0" err="1"/>
              <a:t>junge</a:t>
            </a:r>
            <a:r>
              <a:rPr lang="en-US" dirty="0"/>
              <a:t>, </a:t>
            </a:r>
            <a:r>
              <a:rPr lang="en-US" dirty="0" err="1"/>
              <a:t>COACh</a:t>
            </a:r>
            <a:r>
              <a:rPr lang="en-US" dirty="0"/>
              <a:t>, Jamestown </a:t>
            </a:r>
            <a:r>
              <a:rPr lang="en-US" dirty="0" err="1"/>
              <a:t>robowolves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84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87FC-74AE-5746-AE70-BECD3B0F4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262B1-CB22-9445-B253-B9D11CF03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sz="2800" dirty="0"/>
              <a:t>This lesson was written by Michael </a:t>
            </a:r>
            <a:r>
              <a:rPr lang="en-US" sz="2800" dirty="0" err="1"/>
              <a:t>Junge</a:t>
            </a:r>
            <a:r>
              <a:rPr lang="en-US" sz="2800" dirty="0"/>
              <a:t>, http://</a:t>
            </a:r>
            <a:r>
              <a:rPr lang="en-US" sz="2800" dirty="0" err="1"/>
              <a:t>www.jamestownrobowolves.org</a:t>
            </a:r>
            <a:r>
              <a:rPr lang="en-US" sz="2800"/>
              <a:t>/home</a:t>
            </a:r>
            <a:endParaRPr lang="en-US" sz="2800" dirty="0"/>
          </a:p>
          <a:p>
            <a:r>
              <a:rPr lang="en-US" sz="2800" dirty="0"/>
              <a:t>More lessons for FIRST LEGO League are available at </a:t>
            </a:r>
            <a:r>
              <a:rPr lang="en-US" sz="2800" dirty="0">
                <a:solidFill>
                  <a:srgbClr val="0070C0"/>
                </a:solidFill>
                <a:hlinkClick r:id="rId2"/>
              </a:rPr>
              <a:t>www.flltutorials.com</a:t>
            </a:r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25208-B353-F24A-96BF-1D4A675E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02C36-3BDD-554D-AAA8-3B1C67A71922}"/>
              </a:ext>
            </a:extLst>
          </p:cNvPr>
          <p:cNvSpPr txBox="1"/>
          <p:nvPr/>
        </p:nvSpPr>
        <p:spPr>
          <a:xfrm>
            <a:off x="572568" y="5047077"/>
            <a:ext cx="7989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Creative Commons Attribution-NonCommercial-ShareAlike 4.0 International License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001F77-6FF9-7E4D-917B-D94578C36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559" y="4035813"/>
            <a:ext cx="25527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76C1-7499-0047-AC38-66BA972B6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AUTHORS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4C163-A2C3-9A4A-9111-62E1CFB66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2" y="1505583"/>
            <a:ext cx="4118194" cy="4353215"/>
          </a:xfrm>
        </p:spPr>
        <p:txBody>
          <a:bodyPr>
            <a:normAutofit/>
          </a:bodyPr>
          <a:lstStyle/>
          <a:p>
            <a:r>
              <a:rPr lang="en-US" sz="2000" dirty="0"/>
              <a:t>The Jamestown </a:t>
            </a:r>
            <a:r>
              <a:rPr lang="en-US" sz="2000" dirty="0" err="1"/>
              <a:t>Robowolves</a:t>
            </a:r>
            <a:r>
              <a:rPr lang="en-US" sz="2000" dirty="0"/>
              <a:t> have won 2 state championships</a:t>
            </a:r>
          </a:p>
          <a:p>
            <a:r>
              <a:rPr lang="en-US" sz="2000" dirty="0"/>
              <a:t>They won the First Place Overall Project award at the Razorback Invitational</a:t>
            </a:r>
          </a:p>
          <a:p>
            <a:r>
              <a:rPr lang="en-US" sz="2000" dirty="0"/>
              <a:t>They won the First Place Inspiration award at World Festival!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BDE0D-089C-CC40-BBC1-D89BE0642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2023, </a:t>
            </a:r>
            <a:r>
              <a:rPr lang="en-US" dirty="0" err="1"/>
              <a:t>FLLTutorials.com</a:t>
            </a:r>
            <a:r>
              <a:rPr lang="en-US" dirty="0"/>
              <a:t>. Last Edit 5/29/2023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CD0A3-E841-DB4A-9299-AD14C72ED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457" y="4233704"/>
            <a:ext cx="1428103" cy="1819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ADDEB7-C99E-1144-9D04-40585A460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62" y="1558223"/>
            <a:ext cx="3459382" cy="1897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6F58B-30B8-0448-A093-7C5D52E183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1562" y="3564250"/>
            <a:ext cx="3459382" cy="259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3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outreach in FIRST LEGO League?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454" y="1658679"/>
            <a:ext cx="4622176" cy="1859584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/>
              <a:t>In FIRST LEGO League outreach is about sharing your work on the project, the robot, and as a team. </a:t>
            </a:r>
          </a:p>
          <a:p>
            <a:r>
              <a:rPr lang="en-US" sz="3200" dirty="0"/>
              <a:t>It is also about spreading STEM and FIRST in the community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2689AD-06EA-5840-887B-BD5349A52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69AB35-98B8-B14D-82A4-26C715702C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3753" y="1778492"/>
            <a:ext cx="3397191" cy="3174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1F5953-04E9-7D4B-887C-54851E8A4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"/>
          <a:stretch/>
        </p:blipFill>
        <p:spPr>
          <a:xfrm>
            <a:off x="472440" y="3632462"/>
            <a:ext cx="4335780" cy="24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1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44743-6802-3E4B-BF89-E384A1E0E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you hold events?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58E96-A970-6C48-B2AB-EBAD4E93A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9165" y="1554879"/>
            <a:ext cx="3926203" cy="4777341"/>
          </a:xfrm>
        </p:spPr>
        <p:txBody>
          <a:bodyPr>
            <a:normAutofit fontScale="32500" lnSpcReduction="20000"/>
          </a:bodyPr>
          <a:lstStyle/>
          <a:p>
            <a:r>
              <a:rPr lang="en-US" sz="4900" dirty="0">
                <a:ea typeface="Rockwell"/>
                <a:cs typeface="Rockwell"/>
                <a:sym typeface="Rockwell"/>
              </a:rPr>
              <a:t>Library</a:t>
            </a:r>
            <a:endParaRPr lang="en-US" sz="4900" dirty="0">
              <a:sym typeface="Rockwell"/>
            </a:endParaRPr>
          </a:p>
          <a:p>
            <a:pPr lvl="0"/>
            <a:r>
              <a:rPr lang="en-US" sz="4900" dirty="0">
                <a:sym typeface="Rockwell"/>
              </a:rPr>
              <a:t>Town Recreation Center</a:t>
            </a:r>
          </a:p>
          <a:p>
            <a:pPr lvl="0"/>
            <a:r>
              <a:rPr lang="en-US" sz="4900" dirty="0">
                <a:sym typeface="Rockwell"/>
              </a:rPr>
              <a:t>Town government</a:t>
            </a:r>
          </a:p>
          <a:p>
            <a:pPr lvl="0"/>
            <a:r>
              <a:rPr lang="en-US" sz="4900" dirty="0">
                <a:sym typeface="Rockwell"/>
              </a:rPr>
              <a:t>Local newspaper story or column</a:t>
            </a:r>
          </a:p>
          <a:p>
            <a:pPr lvl="0"/>
            <a:r>
              <a:rPr lang="en-US" sz="4900" dirty="0">
                <a:sym typeface="Rockwell"/>
              </a:rPr>
              <a:t>Your school, Other schools</a:t>
            </a:r>
          </a:p>
          <a:p>
            <a:pPr lvl="0"/>
            <a:r>
              <a:rPr lang="en-US" sz="4900" dirty="0">
                <a:sym typeface="Rockwell"/>
              </a:rPr>
              <a:t>4H Clubs</a:t>
            </a:r>
          </a:p>
          <a:p>
            <a:pPr lvl="0"/>
            <a:r>
              <a:rPr lang="en-US" sz="4900" dirty="0">
                <a:sym typeface="Rockwell"/>
              </a:rPr>
              <a:t>Service organizations (Kiwanis, Lions Club, Rotary, etc.)</a:t>
            </a:r>
          </a:p>
          <a:p>
            <a:pPr lvl="0"/>
            <a:r>
              <a:rPr lang="en-US" sz="4900" dirty="0">
                <a:sym typeface="Rockwell"/>
              </a:rPr>
              <a:t>Senior Citizens Centers</a:t>
            </a:r>
          </a:p>
          <a:p>
            <a:pPr lvl="0"/>
            <a:r>
              <a:rPr lang="en-US" sz="4900" dirty="0">
                <a:sym typeface="Rockwell"/>
              </a:rPr>
              <a:t>Churches and church groups</a:t>
            </a:r>
          </a:p>
          <a:p>
            <a:pPr lvl="0"/>
            <a:r>
              <a:rPr lang="en-US" sz="4900" dirty="0">
                <a:sym typeface="Rockwell"/>
              </a:rPr>
              <a:t>Scout groups</a:t>
            </a:r>
          </a:p>
          <a:p>
            <a:pPr lvl="0"/>
            <a:r>
              <a:rPr lang="en-US" sz="4900" dirty="0">
                <a:sym typeface="Rockwell"/>
              </a:rPr>
              <a:t>Professional Organizations</a:t>
            </a:r>
          </a:p>
          <a:p>
            <a:pPr lvl="0"/>
            <a:r>
              <a:rPr lang="en-US" sz="4900" dirty="0">
                <a:sym typeface="Rockwell"/>
              </a:rPr>
              <a:t>Museums</a:t>
            </a:r>
          </a:p>
          <a:p>
            <a:r>
              <a:rPr lang="en-US" sz="4900" dirty="0">
                <a:sym typeface="Rockwell"/>
              </a:rPr>
              <a:t>Boys &amp; Girls Clubs</a:t>
            </a:r>
          </a:p>
          <a:p>
            <a:r>
              <a:rPr lang="en-US" sz="4900" dirty="0">
                <a:sym typeface="Rockwell"/>
              </a:rPr>
              <a:t>Maker Faires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C0F6B-138E-8E43-95E8-1A561CAD2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31365C-1E0F-E047-A938-FFDB056695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1142" y="1567760"/>
            <a:ext cx="2282714" cy="1861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E8CF39-E7B8-F44D-85ED-E7601D6471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561" y="4079782"/>
            <a:ext cx="3676295" cy="2239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9942B5-3547-264D-88FD-D4FD2FBE0A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695" y="2783080"/>
            <a:ext cx="2084073" cy="194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35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at an Outreach event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288" y="1590649"/>
            <a:ext cx="3880139" cy="4350488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Explain what FIRST LEGO League is: team building, STEM focus, more than just robots</a:t>
            </a:r>
          </a:p>
          <a:p>
            <a:r>
              <a:rPr lang="en-US" sz="1800" dirty="0"/>
              <a:t>Teach about your project, core values challenges, robot building</a:t>
            </a:r>
          </a:p>
          <a:p>
            <a:r>
              <a:rPr lang="en-US" sz="1800" dirty="0"/>
              <a:t>Demo your team’s robot</a:t>
            </a:r>
          </a:p>
          <a:p>
            <a:r>
              <a:rPr lang="en-US" sz="1800" dirty="0"/>
              <a:t>Display your project or core values posters</a:t>
            </a:r>
          </a:p>
          <a:p>
            <a:r>
              <a:rPr lang="en-US" sz="1800" dirty="0"/>
              <a:t>Run a programming class (if you have enough equipment)</a:t>
            </a:r>
          </a:p>
          <a:p>
            <a:r>
              <a:rPr lang="en-US" sz="1800" dirty="0"/>
              <a:t>Display MINDSTORMS models that the audience can interact with</a:t>
            </a:r>
          </a:p>
          <a:p>
            <a:r>
              <a:rPr lang="en-US" sz="1800" dirty="0"/>
              <a:t>Anything!  Just talk about what a great time you have with FIRST, what skills you have been learning, and why you think it’s important!</a:t>
            </a:r>
          </a:p>
          <a:p>
            <a:pPr marL="285750" indent="-285750">
              <a:spcBef>
                <a:spcPts val="0"/>
              </a:spcBef>
              <a:buClr>
                <a:srgbClr val="FF0000"/>
              </a:buClr>
              <a:buSzPct val="100000"/>
              <a:buFont typeface="Arial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spcBef>
                <a:spcPts val="0"/>
              </a:spcBef>
              <a:buClr>
                <a:srgbClr val="FF0000"/>
              </a:buClr>
              <a:buSzPct val="100000"/>
              <a:buFont typeface="Arial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C27044-D574-3C44-8D7B-98AB5005F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94C9D-901C-8448-B5CD-0A89EB751D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159" r="-2219"/>
          <a:stretch/>
        </p:blipFill>
        <p:spPr>
          <a:xfrm>
            <a:off x="4577798" y="1317265"/>
            <a:ext cx="4096658" cy="2118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CBE91C-9F31-B844-90A0-6D423F78D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98" y="3752392"/>
            <a:ext cx="3993146" cy="224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9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set them up?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682" y="1628503"/>
            <a:ext cx="4623613" cy="360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Talk to team parents; someone is usually a member of some group or knows someone who is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Contact the Children’s Librarian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Write to the editor of the local paper or magazine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Ask the school Principal to talk to PTA or Honor Society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Phone call, email, carrier pigeon – whatever works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Write your details down before you contact someone – make sure you pass them all along!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EF39CB-3FFF-2B45-8917-F43054A93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88434-3DA2-B849-BE40-1EDCBB214602}"/>
              </a:ext>
            </a:extLst>
          </p:cNvPr>
          <p:cNvSpPr txBox="1"/>
          <p:nvPr/>
        </p:nvSpPr>
        <p:spPr>
          <a:xfrm>
            <a:off x="5058295" y="1628503"/>
            <a:ext cx="3632859" cy="473975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chemeClr val="bg1"/>
                </a:solidFill>
              </a:rPr>
              <a:t>Things to think about before you call: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What do you plan to do at the event?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How many participants can attend (you might be limited by the number of robots/laptops you have or the size of the room)?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What ages will you allow?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Do you want people to sign up in advance?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How long will the event be for?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What equipment do you need from the host?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Is there a cost?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Do parents have to stay?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Why is this event something that the host might value?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Does the venue allow you to take photographs?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729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E7E37-C55E-A246-A605-51BC335C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LETTER for setting up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9CA21-AE5F-2C46-983B-FAEB03CDE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2"/>
            <a:ext cx="3689569" cy="4844403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00" dirty="0"/>
              <a:t>Dear Librarian,</a:t>
            </a:r>
          </a:p>
          <a:p>
            <a:pPr marL="0" indent="0">
              <a:buNone/>
            </a:pPr>
            <a:r>
              <a:rPr lang="en-US" sz="900" dirty="0"/>
              <a:t>I am a resident of your town and a member of a local youth robotics team. </a:t>
            </a:r>
            <a:r>
              <a:rPr lang="en-US" sz="900" dirty="0">
                <a:highlight>
                  <a:srgbClr val="FFFF00"/>
                </a:highlight>
              </a:rPr>
              <a:t>You can read </a:t>
            </a:r>
            <a:r>
              <a:rPr lang="en-US" sz="900" dirty="0"/>
              <a:t>more about our team here: </a:t>
            </a:r>
            <a:r>
              <a:rPr lang="en-US" sz="900" dirty="0" err="1"/>
              <a:t>www.teamwebsite.com</a:t>
            </a:r>
            <a:r>
              <a:rPr lang="en-US" sz="900" dirty="0"/>
              <a:t>.</a:t>
            </a:r>
          </a:p>
          <a:p>
            <a:pPr marL="0" indent="0">
              <a:buNone/>
            </a:pPr>
            <a:r>
              <a:rPr lang="en-US" sz="900" dirty="0"/>
              <a:t>My team and I were wondering if the library would be interested in hosting a Robotics Demo for your patrons. We know that you have been adding </a:t>
            </a:r>
            <a:r>
              <a:rPr lang="en-US" sz="900" dirty="0">
                <a:highlight>
                  <a:srgbClr val="FFFF00"/>
                </a:highlight>
              </a:rPr>
              <a:t>STEAM classes </a:t>
            </a:r>
            <a:r>
              <a:rPr lang="en-US" sz="900" dirty="0"/>
              <a:t>to your summer programs.</a:t>
            </a:r>
          </a:p>
          <a:p>
            <a:pPr marL="0" indent="0">
              <a:buNone/>
            </a:pPr>
            <a:r>
              <a:rPr lang="en-US" sz="900" dirty="0"/>
              <a:t>Our team has been participating in a program called FIRST LEGO League for three years. </a:t>
            </a:r>
            <a:r>
              <a:rPr lang="en-US" sz="900" dirty="0">
                <a:highlight>
                  <a:srgbClr val="FFFF00"/>
                </a:highlight>
              </a:rPr>
              <a:t>By doing such demos, </a:t>
            </a:r>
            <a:r>
              <a:rPr lang="en-US" sz="900" dirty="0"/>
              <a:t>we hope to encourage more children to participate in STEM programs.  We know that your library is very supportive of children’s/community activities and would love to come and run a class. There would be </a:t>
            </a:r>
            <a:r>
              <a:rPr lang="en-US" sz="900" dirty="0">
                <a:highlight>
                  <a:srgbClr val="FFFF00"/>
                </a:highlight>
              </a:rPr>
              <a:t>no cost </a:t>
            </a:r>
            <a:r>
              <a:rPr lang="en-US" sz="900" dirty="0"/>
              <a:t>to the library or kids. We just need a room with </a:t>
            </a:r>
            <a:r>
              <a:rPr lang="en-US" sz="900" dirty="0">
                <a:highlight>
                  <a:srgbClr val="FFFF00"/>
                </a:highlight>
              </a:rPr>
              <a:t>enough space </a:t>
            </a:r>
            <a:r>
              <a:rPr lang="en-US" sz="900" dirty="0"/>
              <a:t>for a 4ft X 8ft table (that we will bring) and space for an audience to come and go (maybe about 10-15 people at a time). We expect between </a:t>
            </a:r>
            <a:r>
              <a:rPr lang="en-US" sz="900" dirty="0">
                <a:highlight>
                  <a:srgbClr val="FFFF00"/>
                </a:highlight>
              </a:rPr>
              <a:t>50-100 people total to attend</a:t>
            </a:r>
            <a:r>
              <a:rPr lang="en-US" sz="900" dirty="0"/>
              <a:t>. </a:t>
            </a:r>
            <a:r>
              <a:rPr lang="en-US" sz="900" dirty="0">
                <a:highlight>
                  <a:srgbClr val="FFFF00"/>
                </a:highlight>
              </a:rPr>
              <a:t>No sign-up </a:t>
            </a:r>
            <a:r>
              <a:rPr lang="en-US" sz="900" dirty="0"/>
              <a:t>is required for this event and it is open to </a:t>
            </a:r>
            <a:r>
              <a:rPr lang="en-US" sz="900" dirty="0">
                <a:highlight>
                  <a:srgbClr val="FFFF00"/>
                </a:highlight>
              </a:rPr>
              <a:t>any age. We will demonstrate </a:t>
            </a:r>
            <a:r>
              <a:rPr lang="en-US" sz="900" dirty="0"/>
              <a:t>our FIRST LEGO League robot (a robot built out of LEGO MINDSTORMS) to the attendees and answer any questions they may have. The session will be </a:t>
            </a:r>
            <a:r>
              <a:rPr lang="en-US" sz="900" dirty="0">
                <a:highlight>
                  <a:srgbClr val="FFFF00"/>
                </a:highlight>
              </a:rPr>
              <a:t>2 hours long</a:t>
            </a:r>
            <a:r>
              <a:rPr lang="en-US" sz="900" dirty="0"/>
              <a:t>.</a:t>
            </a:r>
          </a:p>
          <a:p>
            <a:pPr marL="0" indent="0">
              <a:buNone/>
            </a:pPr>
            <a:r>
              <a:rPr lang="en-US" sz="900" dirty="0"/>
              <a:t>In addition, we would like </a:t>
            </a:r>
            <a:r>
              <a:rPr lang="en-US" sz="900" dirty="0">
                <a:highlight>
                  <a:srgbClr val="FFFF00"/>
                </a:highlight>
              </a:rPr>
              <a:t>permission to take photographs </a:t>
            </a:r>
            <a:r>
              <a:rPr lang="en-US" sz="900" dirty="0"/>
              <a:t>of attendees at the event. These will be used on our team’s website/social media pages and shared with judges at future competitions.</a:t>
            </a:r>
          </a:p>
          <a:p>
            <a:pPr marL="0" indent="0">
              <a:buNone/>
            </a:pPr>
            <a:r>
              <a:rPr lang="en-US" sz="900" dirty="0"/>
              <a:t>You can let us know what your thoughts are and we will be happy to work with you. We are flexible and available almost any evening </a:t>
            </a:r>
            <a:r>
              <a:rPr lang="en-US" sz="900" dirty="0">
                <a:highlight>
                  <a:srgbClr val="FFFF00"/>
                </a:highlight>
              </a:rPr>
              <a:t>or weekend in July</a:t>
            </a:r>
            <a:r>
              <a:rPr lang="en-US" sz="900" dirty="0"/>
              <a:t>. You can </a:t>
            </a:r>
            <a:r>
              <a:rPr lang="en-US" sz="900" dirty="0">
                <a:highlight>
                  <a:srgbClr val="FFFF00"/>
                </a:highlight>
              </a:rPr>
              <a:t>contact me</a:t>
            </a:r>
            <a:r>
              <a:rPr lang="en-US" sz="900" dirty="0"/>
              <a:t> at </a:t>
            </a:r>
            <a:r>
              <a:rPr lang="en-US" sz="900" dirty="0" err="1"/>
              <a:t>student@fllteam.com</a:t>
            </a:r>
            <a:r>
              <a:rPr lang="en-US" sz="900" dirty="0"/>
              <a:t>.</a:t>
            </a:r>
          </a:p>
          <a:p>
            <a:pPr marL="0" indent="0">
              <a:buNone/>
            </a:pPr>
            <a:r>
              <a:rPr lang="en-US" sz="900" dirty="0"/>
              <a:t>Sincerely,</a:t>
            </a:r>
          </a:p>
          <a:p>
            <a:pPr marL="0" indent="0">
              <a:buNone/>
            </a:pPr>
            <a:r>
              <a:rPr lang="en-US" sz="900" dirty="0">
                <a:solidFill>
                  <a:schemeClr val="tx1"/>
                </a:solidFill>
              </a:rPr>
              <a:t>FLL Student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54991-9A08-C84B-A795-E0CDFCD4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2471D-BAC1-2F44-B984-5AAD7D9E7A08}"/>
              </a:ext>
            </a:extLst>
          </p:cNvPr>
          <p:cNvSpPr txBox="1"/>
          <p:nvPr/>
        </p:nvSpPr>
        <p:spPr>
          <a:xfrm>
            <a:off x="4366260" y="1505583"/>
            <a:ext cx="4303395" cy="4844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This letter introduces the team, gives them a link for more information, tells the goals of the event, and lets them know key information such as cost and space requirements from the host.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700" dirty="0">
              <a:solidFill>
                <a:schemeClr val="tx2"/>
              </a:solidFill>
            </a:endParaRP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If you plan to do a programming or hands-on workshop, you would need to specify that you are looking for classroom-type setup (tables and chairs) and how many people and what age are welcome to sign up.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700" dirty="0">
              <a:solidFill>
                <a:schemeClr val="tx2"/>
              </a:solidFill>
            </a:endParaRP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Remember to always go early to set up yourself and stay late to clean up and leave the room as you found it.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700" dirty="0">
              <a:solidFill>
                <a:schemeClr val="tx2"/>
              </a:solidFill>
            </a:endParaRP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Send a thank you letter to your host at the end of the event.</a:t>
            </a:r>
          </a:p>
        </p:txBody>
      </p:sp>
    </p:spTree>
    <p:extLst>
      <p:ext uri="{BB962C8B-B14F-4D97-AF65-F5344CB8AC3E}">
        <p14:creationId xmlns:p14="http://schemas.microsoft.com/office/powerpoint/2010/main" val="3473976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types of equipment might you need?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542" y="1447177"/>
            <a:ext cx="4623613" cy="5106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FIRST LEGO League Demo – </a:t>
            </a:r>
          </a:p>
          <a:p>
            <a:pPr marL="763200" lvl="2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Your robot, a FIRST LEGO League table, your challenge set</a:t>
            </a:r>
          </a:p>
          <a:p>
            <a:pPr marL="763200" lvl="2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A plan – show the board or just simple robot tricks?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Programming Class –</a:t>
            </a:r>
          </a:p>
          <a:p>
            <a:pPr marL="763200" lvl="2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Chromebook, laptops or tablets</a:t>
            </a:r>
          </a:p>
          <a:p>
            <a:pPr marL="763200" lvl="2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Robots</a:t>
            </a:r>
          </a:p>
          <a:p>
            <a:pPr marL="763200" lvl="2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Projector</a:t>
            </a:r>
          </a:p>
          <a:p>
            <a:pPr marL="763200" lvl="2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Lesson plan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Core Values and Project presentation</a:t>
            </a:r>
          </a:p>
          <a:p>
            <a:pPr marL="763200" lvl="1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A prepared activity</a:t>
            </a:r>
          </a:p>
          <a:p>
            <a:pPr marL="763200" lvl="1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Your poster boards</a:t>
            </a:r>
          </a:p>
          <a:p>
            <a:pPr marL="306000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MINDSTORMS models</a:t>
            </a:r>
          </a:p>
          <a:p>
            <a:pPr marL="763200" lvl="2" indent="-3060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 dirty="0">
                <a:solidFill>
                  <a:schemeClr val="tx2"/>
                </a:solidFill>
              </a:rPr>
              <a:t>Models built in advance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EF39CB-3FFF-2B45-8917-F43054A93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AF6EB0-7A2D-E541-A2A9-ED940E0322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6360" y="1778769"/>
            <a:ext cx="3520440" cy="1973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D55E9B-426D-FE42-AA37-F7358FAB18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6360" y="3925629"/>
            <a:ext cx="3520440" cy="184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23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4DCF-BC7B-9B44-B8A3-A4DCF67C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OUTREACH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4E4EE-E38D-5241-A96B-9CB787DEC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91" y="1505583"/>
            <a:ext cx="8238707" cy="1394371"/>
          </a:xfrm>
        </p:spPr>
        <p:txBody>
          <a:bodyPr>
            <a:normAutofit fontScale="92500"/>
          </a:bodyPr>
          <a:lstStyle/>
          <a:p>
            <a:r>
              <a:rPr lang="en-US" dirty="0"/>
              <a:t>Volunteer to help your Operational Partner build models for local FLL tournaments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998B3-7D4B-1043-B43D-56C322DAE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2023, FLLTutorials.com. Last Edit 5/29/2023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159F0-966A-45E6-B023-AAFFBAD437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2697" y="3112542"/>
            <a:ext cx="3951058" cy="2036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34BC4A-A150-4C55-A50C-66949E75AA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091" y="3112542"/>
            <a:ext cx="4363602" cy="2082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8EBC4D-EB22-C444-9D11-D5D94D88D9BF}"/>
              </a:ext>
            </a:extLst>
          </p:cNvPr>
          <p:cNvSpPr txBox="1"/>
          <p:nvPr/>
        </p:nvSpPr>
        <p:spPr>
          <a:xfrm>
            <a:off x="448091" y="5881816"/>
            <a:ext cx="365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 in by Maniacs </a:t>
            </a:r>
            <a:r>
              <a:rPr lang="en-US" dirty="0" err="1"/>
              <a:t>Brainiacs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7452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gineeringJournal" id="{97721FB4-21DC-6D4C-AC10-5E4545120761}" vid="{EB585347-F0B4-B74F-BF80-5185492EFC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5956</TotalTime>
  <Words>1074</Words>
  <Application>Microsoft Macintosh PowerPoint</Application>
  <PresentationFormat>On-screen Show (4:3)</PresentationFormat>
  <Paragraphs>97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Wingdings 2</vt:lpstr>
      <vt:lpstr>Dividend</vt:lpstr>
      <vt:lpstr>outreach</vt:lpstr>
      <vt:lpstr>MEET THE AUTHORS</vt:lpstr>
      <vt:lpstr>What is outreach in FIRST LEGO League?</vt:lpstr>
      <vt:lpstr>WHERE can you hold events?</vt:lpstr>
      <vt:lpstr>What can you do at an Outreach event</vt:lpstr>
      <vt:lpstr>How do you set them up?</vt:lpstr>
      <vt:lpstr>SAMPLE LETTER for setting up an event</vt:lpstr>
      <vt:lpstr>What types of equipment might you need?</vt:lpstr>
      <vt:lpstr>OTHER OUTREACH Opportunities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Seshan</dc:creator>
  <cp:lastModifiedBy>Srinivasan Seshan</cp:lastModifiedBy>
  <cp:revision>60</cp:revision>
  <cp:lastPrinted>2018-07-18T14:48:01Z</cp:lastPrinted>
  <dcterms:created xsi:type="dcterms:W3CDTF">2018-06-09T21:02:33Z</dcterms:created>
  <dcterms:modified xsi:type="dcterms:W3CDTF">2023-05-29T12:37:08Z</dcterms:modified>
</cp:coreProperties>
</file>